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4E9"/>
    <a:srgbClr val="DDB9C6"/>
    <a:srgbClr val="2E2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11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714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34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521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0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6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3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89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80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57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96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DDB9C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D095A-3E87-461E-92CA-B8E6FC5D42F2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374B4-868F-4E06-B951-AAC6B66BA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16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1.png"/><Relationship Id="rId3" Type="http://schemas.microsoft.com/office/2007/relationships/hdphoto" Target="../media/hdphoto8.wdp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11.wdp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66759" y="161925"/>
            <a:ext cx="10658475" cy="1171575"/>
          </a:xfrm>
        </p:spPr>
        <p:txBody>
          <a:bodyPr>
            <a:normAutofit fontScale="90000"/>
          </a:bodyPr>
          <a:lstStyle/>
          <a:p>
            <a: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Министерство образования и науки Нижегородской области</a:t>
            </a:r>
            <a:b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Государственное бюджетное профессиональное </a:t>
            </a:r>
            <a:b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образовательное учреждение</a:t>
            </a:r>
            <a:b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 «Заволжский автомоторный техникум»</a:t>
            </a:r>
            <a:endParaRPr lang="ru-RU" sz="2000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6759" y="5127626"/>
            <a:ext cx="10658475" cy="903287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Comic Sans MS" panose="030F0702030302020204" pitchFamily="66" charset="0"/>
              </a:rPr>
              <a:t>Выполнила: студентка группы ПС-20А Абрамова Виктория Сергеевна </a:t>
            </a:r>
          </a:p>
          <a:p>
            <a:pPr algn="just"/>
            <a:r>
              <a:rPr lang="ru-RU" dirty="0">
                <a:latin typeface="Comic Sans MS" panose="030F0702030302020204" pitchFamily="66" charset="0"/>
              </a:rPr>
              <a:t>Руководитель: Фомичева Ольга Владиславовна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66759" y="1582734"/>
            <a:ext cx="10658475" cy="1171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spc="300" dirty="0">
                <a:latin typeface="Comic Sans MS" panose="030F0702030302020204" pitchFamily="66" charset="0"/>
              </a:rPr>
              <a:t>Выпускная квалификационная работа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66759" y="3276599"/>
            <a:ext cx="7253291" cy="1323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400" dirty="0">
                <a:latin typeface="Comic Sans MS" panose="030F0702030302020204" pitchFamily="66" charset="0"/>
              </a:rPr>
              <a:t>Тема: Разработка автоматизированной информационной системы фотосалона на базе платформы .</a:t>
            </a:r>
            <a:r>
              <a:rPr lang="en-US" sz="2400" dirty="0">
                <a:latin typeface="Comic Sans MS" panose="030F0702030302020204" pitchFamily="66" charset="0"/>
              </a:rPr>
              <a:t>NET</a:t>
            </a:r>
            <a:endParaRPr lang="ru-RU" sz="2400" dirty="0">
              <a:latin typeface="Comic Sans MS" panose="030F0702030302020204" pitchFamily="66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469603" y="6249988"/>
            <a:ext cx="3252789" cy="47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mic Sans MS" panose="030F0702030302020204" pitchFamily="66" charset="0"/>
              </a:rPr>
              <a:t>г. Заволжье 2024г.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61" y="2670531"/>
            <a:ext cx="3039073" cy="20665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5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Выбор инструментов разработки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9366"/>
            <a:ext cx="3269820" cy="16240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359" y="3209102"/>
            <a:ext cx="1587500" cy="15875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78" y="4918016"/>
            <a:ext cx="2289663" cy="1587500"/>
          </a:xfrm>
          <a:prstGeom prst="rect">
            <a:avLst/>
          </a:prstGeom>
        </p:spPr>
      </p:pic>
      <p:sp>
        <p:nvSpPr>
          <p:cNvPr id="14" name="Облако 13"/>
          <p:cNvSpPr/>
          <p:nvPr/>
        </p:nvSpPr>
        <p:spPr>
          <a:xfrm>
            <a:off x="4108020" y="1575041"/>
            <a:ext cx="1907929" cy="1134207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удобный текстовый редактор</a:t>
            </a:r>
          </a:p>
        </p:txBody>
      </p:sp>
      <p:sp>
        <p:nvSpPr>
          <p:cNvPr id="15" name="Облако 14"/>
          <p:cNvSpPr/>
          <p:nvPr/>
        </p:nvSpPr>
        <p:spPr>
          <a:xfrm>
            <a:off x="6288054" y="1929208"/>
            <a:ext cx="1773115" cy="1134207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бесплатная</a:t>
            </a:r>
          </a:p>
        </p:txBody>
      </p:sp>
      <p:sp>
        <p:nvSpPr>
          <p:cNvPr id="16" name="Облако 15"/>
          <p:cNvSpPr/>
          <p:nvPr/>
        </p:nvSpPr>
        <p:spPr>
          <a:xfrm>
            <a:off x="8251034" y="1575041"/>
            <a:ext cx="2842846" cy="1134207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поддерживает весь функционал своей платной версии</a:t>
            </a:r>
          </a:p>
        </p:txBody>
      </p:sp>
      <p:sp>
        <p:nvSpPr>
          <p:cNvPr id="19" name="Облако 18"/>
          <p:cNvSpPr/>
          <p:nvPr/>
        </p:nvSpPr>
        <p:spPr>
          <a:xfrm>
            <a:off x="3458589" y="2966304"/>
            <a:ext cx="3249218" cy="1291314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механизмы для защиты от несанкционированных действий</a:t>
            </a:r>
          </a:p>
        </p:txBody>
      </p:sp>
      <p:sp>
        <p:nvSpPr>
          <p:cNvPr id="20" name="Облако 19"/>
          <p:cNvSpPr/>
          <p:nvPr/>
        </p:nvSpPr>
        <p:spPr>
          <a:xfrm>
            <a:off x="7476647" y="2924513"/>
            <a:ext cx="4391620" cy="1621783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предоставляет основные конструкции, необходимые для создания объектно-ориентированных приложений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5699471" y="4088854"/>
            <a:ext cx="1991551" cy="1134207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интеграция с .NET-платформой</a:t>
            </a:r>
          </a:p>
        </p:txBody>
      </p:sp>
      <p:sp>
        <p:nvSpPr>
          <p:cNvPr id="21" name="Облако 20"/>
          <p:cNvSpPr/>
          <p:nvPr/>
        </p:nvSpPr>
        <p:spPr>
          <a:xfrm>
            <a:off x="4125776" y="5074355"/>
            <a:ext cx="1914845" cy="1188621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клиент-серверная модель</a:t>
            </a:r>
          </a:p>
        </p:txBody>
      </p:sp>
      <p:sp>
        <p:nvSpPr>
          <p:cNvPr id="22" name="Облако 21"/>
          <p:cNvSpPr/>
          <p:nvPr/>
        </p:nvSpPr>
        <p:spPr>
          <a:xfrm>
            <a:off x="6347292" y="5421808"/>
            <a:ext cx="2355287" cy="1188621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простая и удобная в настройке</a:t>
            </a:r>
          </a:p>
        </p:txBody>
      </p:sp>
      <p:sp>
        <p:nvSpPr>
          <p:cNvPr id="23" name="Облако 22"/>
          <p:cNvSpPr/>
          <p:nvPr/>
        </p:nvSpPr>
        <p:spPr>
          <a:xfrm>
            <a:off x="8800140" y="4896646"/>
            <a:ext cx="2779329" cy="1188621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распространяется по свободной лицензии </a:t>
            </a:r>
            <a:r>
              <a:rPr lang="en-US" sz="1400" dirty="0">
                <a:latin typeface="Comic Sans MS" panose="030F0702030302020204" pitchFamily="66" charset="0"/>
              </a:rPr>
              <a:t>GNU</a:t>
            </a:r>
            <a:endParaRPr lang="ru-RU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0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Структура базы данных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03" y="1690688"/>
            <a:ext cx="7609193" cy="4788584"/>
          </a:xfrm>
          <a:prstGeom prst="rect">
            <a:avLst/>
          </a:prstGeom>
          <a:noFill/>
          <a:ln>
            <a:solidFill>
              <a:srgbClr val="2E2C39"/>
            </a:solidFill>
          </a:ln>
        </p:spPr>
      </p:pic>
    </p:spTree>
    <p:extLst>
      <p:ext uri="{BB962C8B-B14F-4D97-AF65-F5344CB8AC3E}">
        <p14:creationId xmlns:p14="http://schemas.microsoft.com/office/powerpoint/2010/main" val="30531660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199" y="374650"/>
            <a:ext cx="10670931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Диаграмма вариантов использования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57" y="1700213"/>
            <a:ext cx="9041413" cy="4832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9439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Диаграмма деятельности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232" y="1700213"/>
            <a:ext cx="6239535" cy="4911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75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Основные формы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513393" y="1812280"/>
            <a:ext cx="1907247" cy="2448000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2473392" y="1812281"/>
            <a:ext cx="1908000" cy="2448000"/>
          </a:xfrm>
          <a:prstGeom prst="rect">
            <a:avLst/>
          </a:prstGeom>
          <a:ln>
            <a:solidFill>
              <a:srgbClr val="2E2C39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727884" y="1473726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mic Sans MS" panose="030F0702030302020204" pitchFamily="66" charset="0"/>
              </a:rPr>
              <a:t>Авторизация</a:t>
            </a:r>
          </a:p>
        </p:txBody>
      </p:sp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727884" y="4710901"/>
            <a:ext cx="3431931" cy="1896621"/>
          </a:xfrm>
          <a:prstGeom prst="rect">
            <a:avLst/>
          </a:prstGeom>
          <a:ln>
            <a:solidFill>
              <a:srgbClr val="2E2C39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900798" y="4372347"/>
            <a:ext cx="3086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mic Sans MS" panose="030F0702030302020204" pitchFamily="66" charset="0"/>
              </a:rPr>
              <a:t>Информация об организации</a:t>
            </a:r>
          </a:p>
        </p:txBody>
      </p:sp>
      <p:pic>
        <p:nvPicPr>
          <p:cNvPr id="13" name="Рисунок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516177" y="1822141"/>
            <a:ext cx="3033317" cy="1667722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14" name="Рисунок 13"/>
          <p:cNvPicPr/>
          <p:nvPr/>
        </p:nvPicPr>
        <p:blipFill>
          <a:blip r:embed="rId6"/>
          <a:stretch>
            <a:fillRect/>
          </a:stretch>
        </p:blipFill>
        <p:spPr>
          <a:xfrm>
            <a:off x="8633125" y="1822141"/>
            <a:ext cx="3033317" cy="1667722"/>
          </a:xfrm>
          <a:prstGeom prst="rect">
            <a:avLst/>
          </a:prstGeom>
          <a:ln>
            <a:solidFill>
              <a:srgbClr val="2E2C39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6250685" y="1473726"/>
            <a:ext cx="4923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mic Sans MS" panose="030F0702030302020204" pitchFamily="66" charset="0"/>
              </a:rPr>
              <a:t>Окна добавления/редактирования информации</a:t>
            </a:r>
          </a:p>
        </p:txBody>
      </p:sp>
      <p:pic>
        <p:nvPicPr>
          <p:cNvPr id="25" name="Рисунок 24"/>
          <p:cNvPicPr/>
          <p:nvPr/>
        </p:nvPicPr>
        <p:blipFill>
          <a:blip r:embed="rId7"/>
          <a:stretch>
            <a:fillRect/>
          </a:stretch>
        </p:blipFill>
        <p:spPr>
          <a:xfrm>
            <a:off x="5661577" y="3601931"/>
            <a:ext cx="2880645" cy="2034237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26" name="Рисунок 25"/>
          <p:cNvPicPr/>
          <p:nvPr/>
        </p:nvPicPr>
        <p:blipFill>
          <a:blip r:embed="rId8"/>
          <a:stretch>
            <a:fillRect/>
          </a:stretch>
        </p:blipFill>
        <p:spPr>
          <a:xfrm>
            <a:off x="8633125" y="3601931"/>
            <a:ext cx="2880645" cy="2034237"/>
          </a:xfrm>
          <a:prstGeom prst="rect">
            <a:avLst/>
          </a:prstGeom>
          <a:ln>
            <a:solidFill>
              <a:srgbClr val="2E2C39"/>
            </a:solidFill>
          </a:ln>
        </p:spPr>
      </p:pic>
    </p:spTree>
    <p:extLst>
      <p:ext uri="{BB962C8B-B14F-4D97-AF65-F5344CB8AC3E}">
        <p14:creationId xmlns:p14="http://schemas.microsoft.com/office/powerpoint/2010/main" val="2346689679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77532" y="233013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Comic Sans MS" panose="030F0702030302020204" pitchFamily="66" charset="0"/>
              </a:rPr>
              <a:t>Главное меню системного администратора,</a:t>
            </a:r>
            <a:br>
              <a:rPr lang="ru-RU" sz="1600" dirty="0">
                <a:latin typeface="Comic Sans MS" panose="030F0702030302020204" pitchFamily="66" charset="0"/>
              </a:rPr>
            </a:br>
            <a:r>
              <a:rPr lang="ru-RU" sz="1600" dirty="0">
                <a:latin typeface="Comic Sans MS" panose="030F0702030302020204" pitchFamily="66" charset="0"/>
              </a:rPr>
              <a:t>вкладка пользователи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Основные формы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43986" y="1463866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Comic Sans MS" panose="030F0702030302020204" pitchFamily="66" charset="0"/>
              </a:rPr>
              <a:t>Главное меню системного администратора,</a:t>
            </a:r>
            <a:br>
              <a:rPr lang="ru-RU" sz="1600" dirty="0">
                <a:latin typeface="Comic Sans MS" panose="030F0702030302020204" pitchFamily="66" charset="0"/>
              </a:rPr>
            </a:br>
            <a:r>
              <a:rPr lang="ru-RU" sz="1600" dirty="0">
                <a:latin typeface="Comic Sans MS" panose="030F0702030302020204" pitchFamily="66" charset="0"/>
              </a:rPr>
              <a:t>вкладка сотрудники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370427" y="2048642"/>
            <a:ext cx="4917600" cy="2664000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518833" y="4066563"/>
            <a:ext cx="4917440" cy="2663825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14" name="Рисунок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903973" y="817788"/>
            <a:ext cx="4917600" cy="2664000"/>
          </a:xfrm>
          <a:prstGeom prst="rect">
            <a:avLst/>
          </a:prstGeom>
          <a:ln w="9525">
            <a:solidFill>
              <a:srgbClr val="2E2C39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692312" y="3481788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Comic Sans MS" panose="030F0702030302020204" pitchFamily="66" charset="0"/>
              </a:rPr>
              <a:t>Главное меню системного администратора,</a:t>
            </a:r>
            <a:br>
              <a:rPr lang="ru-RU" sz="1600" dirty="0">
                <a:latin typeface="Comic Sans MS" panose="030F0702030302020204" pitchFamily="66" charset="0"/>
              </a:rPr>
            </a:br>
            <a:r>
              <a:rPr lang="ru-RU" sz="1600" dirty="0">
                <a:latin typeface="Comic Sans MS" panose="030F0702030302020204" pitchFamily="66" charset="0"/>
              </a:rPr>
              <a:t>вкладка специальные возможности</a:t>
            </a:r>
          </a:p>
        </p:txBody>
      </p:sp>
    </p:spTree>
    <p:extLst>
      <p:ext uri="{BB962C8B-B14F-4D97-AF65-F5344CB8AC3E}">
        <p14:creationId xmlns:p14="http://schemas.microsoft.com/office/powerpoint/2010/main" val="132453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Основные формы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735858" y="1515688"/>
            <a:ext cx="335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Comic Sans MS" panose="030F0702030302020204" pitchFamily="66" charset="0"/>
              </a:rPr>
              <a:t>Главное меню администратора,</a:t>
            </a:r>
            <a:br>
              <a:rPr lang="ru-RU" sz="1600" dirty="0">
                <a:latin typeface="Comic Sans MS" panose="030F0702030302020204" pitchFamily="66" charset="0"/>
              </a:rPr>
            </a:br>
            <a:r>
              <a:rPr lang="ru-RU" sz="1600" dirty="0">
                <a:latin typeface="Comic Sans MS" panose="030F0702030302020204" pitchFamily="66" charset="0"/>
              </a:rPr>
              <a:t>вкладка услуги</a:t>
            </a: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953158" y="2083455"/>
            <a:ext cx="4917600" cy="2664000"/>
          </a:xfrm>
          <a:prstGeom prst="rect">
            <a:avLst/>
          </a:prstGeom>
          <a:ln>
            <a:solidFill>
              <a:srgbClr val="2E2C39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670494" y="1498138"/>
            <a:ext cx="4164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Comic Sans MS" panose="030F0702030302020204" pitchFamily="66" charset="0"/>
              </a:rPr>
              <a:t>Главное меню администратора,</a:t>
            </a:r>
            <a:br>
              <a:rPr lang="ru-RU" sz="1600" dirty="0">
                <a:latin typeface="Comic Sans MS" panose="030F0702030302020204" pitchFamily="66" charset="0"/>
              </a:rPr>
            </a:br>
            <a:r>
              <a:rPr lang="ru-RU" sz="1600" dirty="0">
                <a:latin typeface="Comic Sans MS" panose="030F0702030302020204" pitchFamily="66" charset="0"/>
              </a:rPr>
              <a:t>вкладка отчет по выполненным заказам</a:t>
            </a:r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294156" y="2083455"/>
            <a:ext cx="4917600" cy="2664000"/>
          </a:xfrm>
          <a:prstGeom prst="rect">
            <a:avLst/>
          </a:prstGeom>
          <a:ln>
            <a:solidFill>
              <a:srgbClr val="2E2C39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675102" y="4933813"/>
            <a:ext cx="4923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mic Sans MS" panose="030F0702030302020204" pitchFamily="66" charset="0"/>
              </a:rPr>
              <a:t>Окна добавления/редактирования информации</a:t>
            </a:r>
          </a:p>
        </p:txBody>
      </p:sp>
      <p:pic>
        <p:nvPicPr>
          <p:cNvPr id="14" name="Рисунок 13"/>
          <p:cNvPicPr/>
          <p:nvPr/>
        </p:nvPicPr>
        <p:blipFill>
          <a:blip r:embed="rId4"/>
          <a:stretch>
            <a:fillRect/>
          </a:stretch>
        </p:blipFill>
        <p:spPr>
          <a:xfrm>
            <a:off x="2268808" y="5329052"/>
            <a:ext cx="3805540" cy="1181232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136674" y="5339831"/>
            <a:ext cx="3805965" cy="1180535"/>
          </a:xfrm>
          <a:prstGeom prst="rect">
            <a:avLst/>
          </a:prstGeom>
          <a:ln>
            <a:solidFill>
              <a:srgbClr val="2E2C39"/>
            </a:solidFill>
          </a:ln>
        </p:spPr>
      </p:pic>
    </p:spTree>
    <p:extLst>
      <p:ext uri="{BB962C8B-B14F-4D97-AF65-F5344CB8AC3E}">
        <p14:creationId xmlns:p14="http://schemas.microsoft.com/office/powerpoint/2010/main" val="94558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Основные формы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516329" y="1612403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Comic Sans MS" panose="030F0702030302020204" pitchFamily="66" charset="0"/>
              </a:rPr>
              <a:t>Главное меню менеджера,</a:t>
            </a:r>
            <a:br>
              <a:rPr lang="ru-RU" sz="1600" dirty="0">
                <a:latin typeface="Comic Sans MS" panose="030F0702030302020204" pitchFamily="66" charset="0"/>
              </a:rPr>
            </a:br>
            <a:r>
              <a:rPr lang="ru-RU" sz="1600" dirty="0">
                <a:latin typeface="Comic Sans MS" panose="030F0702030302020204" pitchFamily="66" charset="0"/>
              </a:rPr>
              <a:t>вкладка заказы</a:t>
            </a: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469935" y="2197178"/>
            <a:ext cx="4917600" cy="2664000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5709176" y="3986212"/>
            <a:ext cx="4917600" cy="2664000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6755570" y="737437"/>
            <a:ext cx="4917600" cy="2664000"/>
          </a:xfrm>
          <a:prstGeom prst="rect">
            <a:avLst/>
          </a:prstGeom>
          <a:ln>
            <a:solidFill>
              <a:srgbClr val="2E2C39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692251" y="3401437"/>
            <a:ext cx="2951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Comic Sans MS" panose="030F0702030302020204" pitchFamily="66" charset="0"/>
              </a:rPr>
              <a:t>Главное меню менеджера,</a:t>
            </a:r>
            <a:br>
              <a:rPr lang="ru-RU" sz="1600" dirty="0">
                <a:latin typeface="Comic Sans MS" panose="030F0702030302020204" pitchFamily="66" charset="0"/>
              </a:rPr>
            </a:br>
            <a:r>
              <a:rPr lang="ru-RU" sz="1600" dirty="0">
                <a:latin typeface="Comic Sans MS" panose="030F0702030302020204" pitchFamily="66" charset="0"/>
              </a:rPr>
              <a:t>вкладка оформление заказа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01964" y="152662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Comic Sans MS" panose="030F0702030302020204" pitchFamily="66" charset="0"/>
              </a:rPr>
              <a:t>Главное меню менеджера,</a:t>
            </a:r>
            <a:br>
              <a:rPr lang="ru-RU" sz="1600" dirty="0">
                <a:latin typeface="Comic Sans MS" panose="030F0702030302020204" pitchFamily="66" charset="0"/>
              </a:rPr>
            </a:br>
            <a:r>
              <a:rPr lang="ru-RU" sz="1600" dirty="0">
                <a:latin typeface="Comic Sans MS" panose="030F0702030302020204" pitchFamily="66" charset="0"/>
              </a:rPr>
              <a:t>вкладка просмотр заказа</a:t>
            </a:r>
          </a:p>
        </p:txBody>
      </p:sp>
    </p:spTree>
    <p:extLst>
      <p:ext uri="{BB962C8B-B14F-4D97-AF65-F5344CB8AC3E}">
        <p14:creationId xmlns:p14="http://schemas.microsoft.com/office/powerpoint/2010/main" val="392677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Документы клиенту и сотруднику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t="986" b="3199"/>
          <a:stretch/>
        </p:blipFill>
        <p:spPr>
          <a:xfrm>
            <a:off x="1032510" y="2019388"/>
            <a:ext cx="3655060" cy="3138854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8" name="Рисунок 7"/>
          <p:cNvPicPr/>
          <p:nvPr/>
        </p:nvPicPr>
        <p:blipFill rotWithShape="1">
          <a:blip r:embed="rId3"/>
          <a:srcRect t="1008" b="2659"/>
          <a:stretch/>
        </p:blipFill>
        <p:spPr>
          <a:xfrm>
            <a:off x="7504430" y="2072142"/>
            <a:ext cx="3849370" cy="3086100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3757930" y="5377597"/>
            <a:ext cx="4676140" cy="1250315"/>
          </a:xfrm>
          <a:prstGeom prst="rect">
            <a:avLst/>
          </a:prstGeom>
          <a:ln>
            <a:solidFill>
              <a:srgbClr val="2E2C39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816324" y="16808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Comic Sans MS" panose="030F0702030302020204" pitchFamily="66" charset="0"/>
              </a:rPr>
              <a:t>Квитанция клиенту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38060" y="1733588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Comic Sans MS" panose="030F0702030302020204" pitchFamily="66" charset="0"/>
              </a:rPr>
              <a:t>Чек клиенту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44645" y="4938887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Comic Sans MS" panose="030F0702030302020204" pitchFamily="66" charset="0"/>
              </a:rPr>
              <a:t>Чек сотруднику</a:t>
            </a:r>
          </a:p>
        </p:txBody>
      </p:sp>
    </p:spTree>
    <p:extLst>
      <p:ext uri="{BB962C8B-B14F-4D97-AF65-F5344CB8AC3E}">
        <p14:creationId xmlns:p14="http://schemas.microsoft.com/office/powerpoint/2010/main" val="3542842404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Отчет о деятельности фотосалона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556" y="1626943"/>
            <a:ext cx="7170888" cy="4606804"/>
          </a:xfrm>
          <a:prstGeom prst="rect">
            <a:avLst/>
          </a:prstGeom>
          <a:ln>
            <a:solidFill>
              <a:srgbClr val="2E2C39"/>
            </a:solidFill>
          </a:ln>
        </p:spPr>
      </p:pic>
    </p:spTree>
    <p:extLst>
      <p:ext uri="{BB962C8B-B14F-4D97-AF65-F5344CB8AC3E}">
        <p14:creationId xmlns:p14="http://schemas.microsoft.com/office/powerpoint/2010/main" val="392680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Актуальность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6000" y="1690688"/>
            <a:ext cx="11520000" cy="5040000"/>
          </a:xfrm>
        </p:spPr>
        <p:txBody>
          <a:bodyPr>
            <a:normAutofit/>
          </a:bodyPr>
          <a:lstStyle/>
          <a:p>
            <a:pPr marL="0" indent="54000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2000" dirty="0">
                <a:latin typeface="Comic Sans MS" panose="030F0702030302020204" pitchFamily="66" charset="0"/>
              </a:rPr>
              <a:t>Фотосалоны пользуются популярностью благодаря разнообразию услуг, таких как изготовление фотоальбомов, персонализированных брелков, кружек, фотографий на документы.</a:t>
            </a:r>
          </a:p>
          <a:p>
            <a:pPr marL="0" indent="54000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2000" dirty="0">
                <a:latin typeface="Comic Sans MS" panose="030F0702030302020204" pitchFamily="66" charset="0"/>
              </a:rPr>
              <a:t>Эти услуги позволяют сохранить важные моменты жизни в виде качественных и долговечных сувениров, которые останутся в памяти на долгие годы.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0543" r="79130">
                        <a14:foregroundMark x1="38804" y1="46289" x2="38804" y2="46289"/>
                        <a14:foregroundMark x1="64783" y1="43359" x2="64783" y2="43359"/>
                        <a14:foregroundMark x1="65870" y1="32227" x2="65870" y2="32227"/>
                        <a14:foregroundMark x1="64891" y1="24609" x2="64891" y2="24609"/>
                        <a14:foregroundMark x1="55435" y1="31836" x2="55435" y2="31836"/>
                        <a14:foregroundMark x1="53913" y1="22266" x2="53913" y2="22266"/>
                        <a14:foregroundMark x1="55000" y1="10938" x2="55000" y2="10938"/>
                        <a14:foregroundMark x1="59565" y1="4297" x2="59565" y2="4297"/>
                        <a14:foregroundMark x1="65109" y1="1758" x2="65109" y2="1758"/>
                        <a14:foregroundMark x1="70870" y1="4297" x2="70870" y2="4297"/>
                        <a14:foregroundMark x1="75109" y1="11719" x2="75109" y2="11719"/>
                        <a14:foregroundMark x1="76196" y1="22070" x2="76196" y2="22070"/>
                        <a14:foregroundMark x1="74348" y1="32227" x2="74348" y2="322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2591" y="4070837"/>
            <a:ext cx="5008185" cy="27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39173"/>
      </p:ext>
    </p:extLst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336001" y="1230923"/>
            <a:ext cx="11568034" cy="5451231"/>
          </a:xfrm>
        </p:spPr>
        <p:txBody>
          <a:bodyPr>
            <a:normAutofit/>
          </a:bodyPr>
          <a:lstStyle/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парольная защита БД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разграничение прав доступа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резервное копирование и восстановление БД;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скрытие персональных данных;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блокировка нежелательных действий пользователя;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автоматическая блокировка программы после 3 минут бездействия пользователя на форме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856273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mic Sans MS" panose="030F0702030302020204" pitchFamily="66" charset="0"/>
              </a:rPr>
              <a:t>В процессе разработки приложения </a:t>
            </a:r>
            <a:r>
              <a:rPr lang="ru-RU" sz="2000" u="sng" dirty="0">
                <a:latin typeface="Comic Sans MS" panose="030F0702030302020204" pitchFamily="66" charset="0"/>
              </a:rPr>
              <a:t>были реализованы </a:t>
            </a:r>
            <a:r>
              <a:rPr lang="ru-RU" sz="2000" dirty="0">
                <a:latin typeface="Comic Sans MS" panose="030F0702030302020204" pitchFamily="66" charset="0"/>
              </a:rPr>
              <a:t>следующие </a:t>
            </a:r>
            <a:r>
              <a:rPr lang="ru-RU" sz="2000" u="sng" dirty="0">
                <a:latin typeface="Comic Sans MS" panose="030F0702030302020204" pitchFamily="66" charset="0"/>
              </a:rPr>
              <a:t>меры защиты информации</a:t>
            </a:r>
            <a:r>
              <a:rPr lang="ru-RU" sz="2000" dirty="0">
                <a:latin typeface="Comic Sans MS" panose="030F0702030302020204" pitchFamily="66" charset="0"/>
              </a:rPr>
              <a:t>:</a:t>
            </a:r>
            <a:endParaRPr lang="ru-RU" sz="2000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7338127" y="1638173"/>
            <a:ext cx="2329961" cy="1283054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9906872" y="1055700"/>
            <a:ext cx="1908000" cy="2448000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6997800" y="4270154"/>
            <a:ext cx="4356000" cy="2412000"/>
          </a:xfrm>
          <a:prstGeom prst="rect">
            <a:avLst/>
          </a:prstGeom>
          <a:ln>
            <a:solidFill>
              <a:srgbClr val="2E2C39"/>
            </a:solidFill>
          </a:ln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2379428" y="4270154"/>
            <a:ext cx="4356000" cy="2412000"/>
          </a:xfrm>
          <a:prstGeom prst="rect">
            <a:avLst/>
          </a:prstGeom>
          <a:ln>
            <a:solidFill>
              <a:srgbClr val="2E2C39"/>
            </a:solidFill>
          </a:ln>
        </p:spPr>
      </p:pic>
    </p:spTree>
    <p:extLst>
      <p:ext uri="{BB962C8B-B14F-4D97-AF65-F5344CB8AC3E}">
        <p14:creationId xmlns:p14="http://schemas.microsoft.com/office/powerpoint/2010/main" val="26171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Обоснование экономической эффективности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91132"/>
              </p:ext>
            </p:extLst>
          </p:nvPr>
        </p:nvGraphicFramePr>
        <p:xfrm>
          <a:off x="2291897" y="4090566"/>
          <a:ext cx="7608205" cy="198502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59038">
                  <a:extLst>
                    <a:ext uri="{9D8B030D-6E8A-4147-A177-3AD203B41FA5}">
                      <a16:colId xmlns:a16="http://schemas.microsoft.com/office/drawing/2014/main" val="1571785409"/>
                    </a:ext>
                  </a:extLst>
                </a:gridCol>
                <a:gridCol w="1477703">
                  <a:extLst>
                    <a:ext uri="{9D8B030D-6E8A-4147-A177-3AD203B41FA5}">
                      <a16:colId xmlns:a16="http://schemas.microsoft.com/office/drawing/2014/main" val="1332086653"/>
                    </a:ext>
                  </a:extLst>
                </a:gridCol>
                <a:gridCol w="1610800">
                  <a:extLst>
                    <a:ext uri="{9D8B030D-6E8A-4147-A177-3AD203B41FA5}">
                      <a16:colId xmlns:a16="http://schemas.microsoft.com/office/drawing/2014/main" val="3720561047"/>
                    </a:ext>
                  </a:extLst>
                </a:gridCol>
                <a:gridCol w="1344605">
                  <a:extLst>
                    <a:ext uri="{9D8B030D-6E8A-4147-A177-3AD203B41FA5}">
                      <a16:colId xmlns:a16="http://schemas.microsoft.com/office/drawing/2014/main" val="281826744"/>
                    </a:ext>
                  </a:extLst>
                </a:gridCol>
                <a:gridCol w="1816059">
                  <a:extLst>
                    <a:ext uri="{9D8B030D-6E8A-4147-A177-3AD203B41FA5}">
                      <a16:colId xmlns:a16="http://schemas.microsoft.com/office/drawing/2014/main" val="4163770543"/>
                    </a:ext>
                  </a:extLst>
                </a:gridCol>
              </a:tblGrid>
              <a:tr h="1168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Период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9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Цена ПП,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руб.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9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Кол-во покупок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шт.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9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Выручка,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руб.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9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Накапливаемая выручка,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руб.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9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11196"/>
                  </a:ext>
                </a:extLst>
              </a:tr>
              <a:tr h="4275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 год 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9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effectLst/>
                        </a:rPr>
                        <a:t>10.000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effectLst/>
                        </a:rPr>
                        <a:t>100.000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effectLst/>
                        </a:rPr>
                        <a:t>100.000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213833"/>
                  </a:ext>
                </a:extLst>
              </a:tr>
              <a:tr h="3893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Итого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9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effectLst/>
                        </a:rPr>
                        <a:t>10.000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effectLst/>
                        </a:rPr>
                        <a:t>100.000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ln>
                            <a:noFill/>
                          </a:ln>
                          <a:effectLst/>
                        </a:rPr>
                        <a:t> </a:t>
                      </a:r>
                      <a:endParaRPr lang="ru-RU" sz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1349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07905" y="2022462"/>
            <a:ext cx="3637085" cy="91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Себестоимость разработки составила </a:t>
            </a:r>
            <a:r>
              <a:rPr lang="en-US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~</a:t>
            </a:r>
            <a:r>
              <a:rPr lang="ru-RU" sz="2000" u="sng" dirty="0">
                <a:latin typeface="Comic Sans MS" panose="030F0702030302020204" pitchFamily="66" charset="0"/>
                <a:cs typeface="Times New Roman" panose="02020603050405020304" pitchFamily="18" charset="0"/>
              </a:rPr>
              <a:t>35.000₽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5567" y="2933224"/>
            <a:ext cx="6570785" cy="91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Для возмещение затрат принято решение продавать приложение на сайте </a:t>
            </a:r>
            <a:r>
              <a:rPr lang="en-US" sz="2000" u="sng" dirty="0">
                <a:latin typeface="Comic Sans MS" panose="030F0702030302020204" pitchFamily="66" charset="0"/>
                <a:cs typeface="Times New Roman" panose="02020603050405020304" pitchFamily="18" charset="0"/>
              </a:rPr>
              <a:t>Plati.ru</a:t>
            </a:r>
            <a: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 за </a:t>
            </a:r>
            <a:r>
              <a:rPr lang="ru-RU" sz="2000" u="sng" dirty="0">
                <a:latin typeface="Comic Sans MS" panose="030F0702030302020204" pitchFamily="66" charset="0"/>
                <a:cs typeface="Times New Roman" panose="02020603050405020304" pitchFamily="18" charset="0"/>
              </a:rPr>
              <a:t>10.000₽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79955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0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335998" y="1700213"/>
            <a:ext cx="11520000" cy="5040000"/>
          </a:xfrm>
        </p:spPr>
        <p:txBody>
          <a:bodyPr>
            <a:normAutofit/>
          </a:bodyPr>
          <a:lstStyle/>
          <a:p>
            <a:pPr marL="0" indent="540000">
              <a:lnSpc>
                <a:spcPct val="140000"/>
              </a:lnSpc>
              <a:buNone/>
            </a:pPr>
            <a:r>
              <a:rPr lang="ru-RU" sz="1800" dirty="0">
                <a:latin typeface="Comic Sans MS" panose="030F0702030302020204" pitchFamily="66" charset="0"/>
              </a:rPr>
              <a:t>В ходе выполнения выпускной квалификационной работы была создана</a:t>
            </a:r>
            <a:br>
              <a:rPr lang="ru-RU" sz="1800" dirty="0">
                <a:latin typeface="Comic Sans MS" panose="030F0702030302020204" pitchFamily="66" charset="0"/>
              </a:rPr>
            </a:br>
            <a:r>
              <a:rPr lang="ru-RU" sz="1800" dirty="0">
                <a:latin typeface="Comic Sans MS" panose="030F0702030302020204" pitchFamily="66" charset="0"/>
              </a:rPr>
              <a:t>автоматизированная информационная система фотосалона, отвечающая поставленным требованиям:</a:t>
            </a:r>
          </a:p>
          <a:p>
            <a:pPr marL="540000" indent="360000">
              <a:lnSpc>
                <a:spcPct val="120000"/>
              </a:lnSpc>
            </a:pPr>
            <a:r>
              <a:rPr lang="ru-RU" sz="1800" dirty="0">
                <a:latin typeface="Comic Sans MS" panose="030F0702030302020204" pitchFamily="66" charset="0"/>
              </a:rPr>
              <a:t>использовался язык программирования высокого уровня С</a:t>
            </a:r>
            <a:r>
              <a:rPr lang="en-US" sz="1800" dirty="0">
                <a:latin typeface="Comic Sans MS" panose="030F0702030302020204" pitchFamily="66" charset="0"/>
              </a:rPr>
              <a:t>#;</a:t>
            </a:r>
            <a:endParaRPr lang="ru-RU" sz="18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1800" dirty="0">
                <a:latin typeface="Comic Sans MS" panose="030F0702030302020204" pitchFamily="66" charset="0"/>
              </a:rPr>
              <a:t>база данных </a:t>
            </a:r>
            <a:r>
              <a:rPr lang="en-US" sz="1800" dirty="0">
                <a:latin typeface="Comic Sans MS" panose="030F0702030302020204" pitchFamily="66" charset="0"/>
              </a:rPr>
              <a:t>MySQL</a:t>
            </a:r>
            <a:r>
              <a:rPr lang="ru-RU" sz="1800" dirty="0">
                <a:latin typeface="Comic Sans MS" panose="030F0702030302020204" pitchFamily="66" charset="0"/>
              </a:rPr>
              <a:t> и платформа .</a:t>
            </a:r>
            <a:r>
              <a:rPr lang="en-US" sz="1800" dirty="0">
                <a:latin typeface="Comic Sans MS" panose="030F0702030302020204" pitchFamily="66" charset="0"/>
              </a:rPr>
              <a:t>Net;</a:t>
            </a:r>
            <a:endParaRPr lang="ru-RU" sz="1800" dirty="0">
              <a:latin typeface="Comic Sans MS" panose="030F0702030302020204" pitchFamily="66" charset="0"/>
            </a:endParaRPr>
          </a:p>
          <a:p>
            <a:pPr marL="0" indent="540000">
              <a:lnSpc>
                <a:spcPct val="140000"/>
              </a:lnSpc>
              <a:buNone/>
            </a:pPr>
            <a:r>
              <a:rPr lang="ru-RU" sz="1800" dirty="0">
                <a:latin typeface="Comic Sans MS" panose="030F0702030302020204" pitchFamily="66" charset="0"/>
              </a:rPr>
              <a:t>В программе реализован весь функционал согласно ТЗ. Произведен расчёт технико-экономических показателей и применены меры защиты информации.</a:t>
            </a:r>
          </a:p>
          <a:p>
            <a:pPr marL="0" indent="540000">
              <a:lnSpc>
                <a:spcPct val="140000"/>
              </a:lnSpc>
              <a:buNone/>
            </a:pPr>
            <a:r>
              <a:rPr lang="ru-RU" sz="1800" dirty="0">
                <a:latin typeface="Comic Sans MS" panose="030F0702030302020204" pitchFamily="66" charset="0"/>
              </a:rPr>
              <a:t>Были улучшены навыки по работе с платформой .</a:t>
            </a:r>
            <a:r>
              <a:rPr lang="ru-RU" sz="1800" dirty="0" err="1">
                <a:latin typeface="Comic Sans MS" panose="030F0702030302020204" pitchFamily="66" charset="0"/>
              </a:rPr>
              <a:t>Net</a:t>
            </a:r>
            <a:r>
              <a:rPr lang="ru-RU" sz="1800" dirty="0">
                <a:latin typeface="Comic Sans MS" panose="030F0702030302020204" pitchFamily="66" charset="0"/>
              </a:rPr>
              <a:t>, а также приобретен навык по разработке подобных проектов.</a:t>
            </a:r>
          </a:p>
          <a:p>
            <a:pPr marL="0" indent="540000">
              <a:lnSpc>
                <a:spcPct val="140000"/>
              </a:lnSpc>
              <a:buNone/>
            </a:pPr>
            <a:r>
              <a:rPr lang="ru-RU" sz="1800" dirty="0">
                <a:latin typeface="Comic Sans MS" panose="030F0702030302020204" pitchFamily="66" charset="0"/>
              </a:rPr>
              <a:t>АИС  не требовательна к ресурсам ПК. Программный продукт может использоваться как портфолио на собеседовании и как пример согласования функционала с заказчиком. АИС имеет клиент-серверную архитектуру и в перспективе может </a:t>
            </a:r>
            <a:r>
              <a:rPr lang="ru-RU" sz="1800">
                <a:latin typeface="Comic Sans MS" panose="030F0702030302020204" pitchFamily="66" charset="0"/>
              </a:rPr>
              <a:t>быть доработана.</a:t>
            </a:r>
            <a:endParaRPr lang="ru-RU" sz="1800" dirty="0">
              <a:latin typeface="Comic Sans MS" panose="030F0702030302020204" pitchFamily="66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Заключение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660" y="136172"/>
            <a:ext cx="2089731" cy="208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66759" y="161925"/>
            <a:ext cx="10658475" cy="1171575"/>
          </a:xfrm>
        </p:spPr>
        <p:txBody>
          <a:bodyPr>
            <a:normAutofit fontScale="90000"/>
          </a:bodyPr>
          <a:lstStyle/>
          <a:p>
            <a: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Министерство образования и науки Нижегородской области</a:t>
            </a:r>
            <a:b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Государственное бюджетное профессиональное </a:t>
            </a:r>
            <a:b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образовательное учреждение</a:t>
            </a:r>
            <a:b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ru-RU" sz="2000" dirty="0">
                <a:latin typeface="Comic Sans MS" panose="030F0702030302020204" pitchFamily="66" charset="0"/>
                <a:cs typeface="Times New Roman" panose="02020603050405020304" pitchFamily="18" charset="0"/>
              </a:rPr>
              <a:t> «Заволжский автомоторный техникум»</a:t>
            </a:r>
            <a:endParaRPr lang="ru-RU" sz="2000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6759" y="5127626"/>
            <a:ext cx="10658475" cy="903287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Comic Sans MS" panose="030F0702030302020204" pitchFamily="66" charset="0"/>
              </a:rPr>
              <a:t>Выполнила: студентка группы ПС-20А Абрамова Виктория Сергеевна </a:t>
            </a:r>
          </a:p>
          <a:p>
            <a:pPr algn="just"/>
            <a:r>
              <a:rPr lang="ru-RU" dirty="0">
                <a:latin typeface="Comic Sans MS" panose="030F0702030302020204" pitchFamily="66" charset="0"/>
              </a:rPr>
              <a:t>Руководитель: Фомичева Ольга Владиславовна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66759" y="1582734"/>
            <a:ext cx="10658475" cy="1171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spc="300" dirty="0">
                <a:latin typeface="Comic Sans MS" panose="030F0702030302020204" pitchFamily="66" charset="0"/>
              </a:rPr>
              <a:t>Выпускная квалификационная работа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66759" y="3276599"/>
            <a:ext cx="7253291" cy="1323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400" dirty="0">
                <a:latin typeface="Comic Sans MS" panose="030F0702030302020204" pitchFamily="66" charset="0"/>
              </a:rPr>
              <a:t>Тема: Разработка автоматизированной информационной системы фотосалона на базе платформы .</a:t>
            </a:r>
            <a:r>
              <a:rPr lang="en-US" sz="2400" dirty="0">
                <a:latin typeface="Comic Sans MS" panose="030F0702030302020204" pitchFamily="66" charset="0"/>
              </a:rPr>
              <a:t>NET</a:t>
            </a:r>
            <a:endParaRPr lang="ru-RU" sz="2400" dirty="0">
              <a:latin typeface="Comic Sans MS" panose="030F0702030302020204" pitchFamily="66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469603" y="6249988"/>
            <a:ext cx="3252789" cy="47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mic Sans MS" panose="030F0702030302020204" pitchFamily="66" charset="0"/>
              </a:rPr>
              <a:t>г. Заволжье 2024г.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61" y="2670531"/>
            <a:ext cx="3039073" cy="20665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32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Актуальность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6000" y="1690688"/>
            <a:ext cx="11366562" cy="5040000"/>
          </a:xfrm>
        </p:spPr>
        <p:txBody>
          <a:bodyPr>
            <a:normAutofit/>
          </a:bodyPr>
          <a:lstStyle/>
          <a:p>
            <a:pPr marL="0" indent="540000">
              <a:lnSpc>
                <a:spcPct val="140000"/>
              </a:lnSpc>
              <a:buNone/>
            </a:pPr>
            <a:r>
              <a:rPr lang="ru-RU" sz="2000" u="sng" dirty="0">
                <a:latin typeface="Comic Sans MS" panose="030F0702030302020204" pitchFamily="66" charset="0"/>
              </a:rPr>
              <a:t>Задача фотосалона</a:t>
            </a:r>
            <a:r>
              <a:rPr lang="ru-RU" sz="2000" dirty="0">
                <a:latin typeface="Comic Sans MS" panose="030F0702030302020204" pitchFamily="66" charset="0"/>
              </a:rPr>
              <a:t>: качественное и быстрое обслуживание клиента.</a:t>
            </a:r>
          </a:p>
          <a:p>
            <a:pPr marL="0" indent="540000">
              <a:lnSpc>
                <a:spcPct val="140000"/>
              </a:lnSpc>
              <a:buNone/>
            </a:pPr>
            <a:r>
              <a:rPr lang="ru-RU" sz="2000" dirty="0">
                <a:latin typeface="Comic Sans MS" panose="030F0702030302020204" pitchFamily="66" charset="0"/>
              </a:rPr>
              <a:t>Для решения этой задачи необходимо автоматизировать повторяющиеся действия, такие как: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оформление заказа;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формирование квитанции и чека клиенту при оформлении и выдаче заказа;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отслеживание заказов по готовности;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управление статусами заказа (новый/в работе/готов к выдаче/завершен/отменен);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учет заказов и прибыли фотосалона за период;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формирование отчетов.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3587" y1="13464" x2="13587" y2="13464"/>
                        <a14:foregroundMark x1="30543" y1="12852" x2="30543" y2="12852"/>
                        <a14:foregroundMark x1="42935" y1="37087" x2="42935" y2="37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9742" y="239347"/>
            <a:ext cx="2354181" cy="20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4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Цели и задачи</a:t>
            </a: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36000" y="1690689"/>
            <a:ext cx="11520000" cy="1505348"/>
          </a:xfrm>
        </p:spPr>
        <p:txBody>
          <a:bodyPr>
            <a:normAutofit/>
          </a:bodyPr>
          <a:lstStyle/>
          <a:p>
            <a:pPr marL="0" indent="540000">
              <a:lnSpc>
                <a:spcPct val="140000"/>
              </a:lnSpc>
              <a:buNone/>
            </a:pPr>
            <a:r>
              <a:rPr lang="ru-RU" sz="2000" u="sng" dirty="0">
                <a:latin typeface="Comic Sans MS" panose="030F0702030302020204" pitchFamily="66" charset="0"/>
              </a:rPr>
              <a:t>Целью выпускной квалификационной работы является</a:t>
            </a:r>
            <a:r>
              <a:rPr lang="ru-RU" sz="2000" dirty="0">
                <a:latin typeface="Comic Sans MS" panose="030F0702030302020204" pitchFamily="66" charset="0"/>
              </a:rPr>
              <a:t> - разработка автоматизированной информационной системы фотосалона на базе платформы .NET.</a:t>
            </a:r>
          </a:p>
          <a:p>
            <a:pPr marL="0" indent="540000">
              <a:lnSpc>
                <a:spcPct val="140000"/>
              </a:lnSpc>
              <a:buNone/>
            </a:pPr>
            <a:r>
              <a:rPr lang="ru-RU" sz="2000" dirty="0">
                <a:latin typeface="Comic Sans MS" panose="030F0702030302020204" pitchFamily="66" charset="0"/>
              </a:rPr>
              <a:t>В процессе проектирования необходимо решить следующие задачи:</a:t>
            </a:r>
          </a:p>
        </p:txBody>
      </p:sp>
      <p:sp>
        <p:nvSpPr>
          <p:cNvPr id="6" name="Облако 5"/>
          <p:cNvSpPr/>
          <p:nvPr/>
        </p:nvSpPr>
        <p:spPr>
          <a:xfrm>
            <a:off x="5997933" y="3677837"/>
            <a:ext cx="2719178" cy="1295400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5. протестировать программный продукт</a:t>
            </a:r>
          </a:p>
        </p:txBody>
      </p:sp>
      <p:sp>
        <p:nvSpPr>
          <p:cNvPr id="8" name="Облако 7"/>
          <p:cNvSpPr/>
          <p:nvPr/>
        </p:nvSpPr>
        <p:spPr>
          <a:xfrm>
            <a:off x="6838885" y="5287562"/>
            <a:ext cx="2366963" cy="1295400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6. рассчитать</a:t>
            </a:r>
            <a:br>
              <a:rPr lang="ru-RU" sz="1400" dirty="0">
                <a:latin typeface="Comic Sans MS" panose="030F0702030302020204" pitchFamily="66" charset="0"/>
              </a:rPr>
            </a:br>
            <a:r>
              <a:rPr lang="ru-RU" sz="1400" dirty="0">
                <a:latin typeface="Comic Sans MS" panose="030F0702030302020204" pitchFamily="66" charset="0"/>
              </a:rPr>
              <a:t>технико-экономические показатели</a:t>
            </a:r>
          </a:p>
        </p:txBody>
      </p:sp>
      <p:sp>
        <p:nvSpPr>
          <p:cNvPr id="13" name="Облако 12"/>
          <p:cNvSpPr/>
          <p:nvPr/>
        </p:nvSpPr>
        <p:spPr>
          <a:xfrm>
            <a:off x="459017" y="3475830"/>
            <a:ext cx="2833080" cy="1295400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1. сформулировать требования к программе</a:t>
            </a:r>
          </a:p>
        </p:txBody>
      </p:sp>
      <p:sp>
        <p:nvSpPr>
          <p:cNvPr id="14" name="Облако 13"/>
          <p:cNvSpPr/>
          <p:nvPr/>
        </p:nvSpPr>
        <p:spPr>
          <a:xfrm>
            <a:off x="838200" y="5124849"/>
            <a:ext cx="2373036" cy="1295400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2. построить структуру базы данных</a:t>
            </a:r>
          </a:p>
        </p:txBody>
      </p:sp>
      <p:sp>
        <p:nvSpPr>
          <p:cNvPr id="15" name="Облако 14"/>
          <p:cNvSpPr/>
          <p:nvPr/>
        </p:nvSpPr>
        <p:spPr>
          <a:xfrm>
            <a:off x="3897114" y="5353436"/>
            <a:ext cx="2293993" cy="1295400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4. реализовать программный продукт</a:t>
            </a:r>
          </a:p>
        </p:txBody>
      </p:sp>
      <p:sp>
        <p:nvSpPr>
          <p:cNvPr id="16" name="Облако 15"/>
          <p:cNvSpPr/>
          <p:nvPr/>
        </p:nvSpPr>
        <p:spPr>
          <a:xfrm>
            <a:off x="3562398" y="3576236"/>
            <a:ext cx="2181589" cy="1295400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3. выбрать среду разработки</a:t>
            </a:r>
          </a:p>
        </p:txBody>
      </p:sp>
      <p:sp>
        <p:nvSpPr>
          <p:cNvPr id="17" name="Облако 16"/>
          <p:cNvSpPr/>
          <p:nvPr/>
        </p:nvSpPr>
        <p:spPr>
          <a:xfrm>
            <a:off x="8976585" y="4098924"/>
            <a:ext cx="2879415" cy="1266825"/>
          </a:xfrm>
          <a:prstGeom prst="cloud">
            <a:avLst/>
          </a:prstGeom>
          <a:solidFill>
            <a:srgbClr val="2E2C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omic Sans MS" panose="030F0702030302020204" pitchFamily="66" charset="0"/>
              </a:rPr>
              <a:t>7. разработать техническую и эксплуатационную документацию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9782">
            <a:off x="9647333" y="181909"/>
            <a:ext cx="1835024" cy="18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38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Постановка задачи</a:t>
            </a: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36000" y="1690688"/>
            <a:ext cx="11520000" cy="5040000"/>
          </a:xfrm>
        </p:spPr>
        <p:txBody>
          <a:bodyPr>
            <a:normAutofit/>
          </a:bodyPr>
          <a:lstStyle/>
          <a:p>
            <a:pPr marL="0" indent="540000">
              <a:lnSpc>
                <a:spcPct val="140000"/>
              </a:lnSpc>
              <a:buNone/>
            </a:pPr>
            <a:r>
              <a:rPr lang="ru-RU" sz="2000" u="sng" dirty="0">
                <a:latin typeface="Comic Sans MS" panose="030F0702030302020204" pitchFamily="66" charset="0"/>
              </a:rPr>
              <a:t>Для разработки приложения использовать</a:t>
            </a:r>
            <a:r>
              <a:rPr lang="ru-RU" sz="2000" dirty="0">
                <a:latin typeface="Comic Sans MS" panose="030F0702030302020204" pitchFamily="66" charset="0"/>
              </a:rPr>
              <a:t>: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язык программирования высокого уровня;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базу данных для хранения информации по усмотрению разработчика.</a:t>
            </a:r>
          </a:p>
          <a:p>
            <a:pPr marL="54000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ru-RU" sz="2000" u="sng" dirty="0">
                <a:latin typeface="Comic Sans MS" panose="030F0702030302020204" pitchFamily="66" charset="0"/>
              </a:rPr>
              <a:t>База данных должна содержать следующую информацию</a:t>
            </a:r>
            <a:r>
              <a:rPr lang="ru-RU" sz="2000" dirty="0">
                <a:latin typeface="Comic Sans MS" panose="030F0702030302020204" pitchFamily="66" charset="0"/>
              </a:rPr>
              <a:t>:</a:t>
            </a:r>
          </a:p>
          <a:p>
            <a:pPr marL="882900" indent="-3429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о каталоге услуг;</a:t>
            </a:r>
          </a:p>
          <a:p>
            <a:pPr marL="882900" indent="-3429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о сотрудниках;</a:t>
            </a:r>
          </a:p>
          <a:p>
            <a:pPr marL="882900" indent="-3429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о пользователях АИС;</a:t>
            </a:r>
          </a:p>
          <a:p>
            <a:pPr marL="882900" indent="-3429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об оформленных заказах и их содержимом.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0" y="0"/>
            <a:ext cx="2771775" cy="27717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1" b="94111" l="11556" r="78778">
                        <a14:foregroundMark x1="32444" y1="20000" x2="32444" y2="20000"/>
                        <a14:foregroundMark x1="40556" y1="25444" x2="40556" y2="25444"/>
                        <a14:foregroundMark x1="58333" y1="21000" x2="58333" y2="21000"/>
                        <a14:foregroundMark x1="47556" y1="43556" x2="47556" y2="43556"/>
                        <a14:foregroundMark x1="47667" y1="34889" x2="47667" y2="34889"/>
                        <a14:foregroundMark x1="46889" y1="52667" x2="46889" y2="52667"/>
                        <a14:foregroundMark x1="54889" y1="50667" x2="54889" y2="50667"/>
                        <a14:foregroundMark x1="54889" y1="52333" x2="54889" y2="52333"/>
                        <a14:foregroundMark x1="55222" y1="56556" x2="55222" y2="56556"/>
                        <a14:foregroundMark x1="54000" y1="43889" x2="54000" y2="43889"/>
                        <a14:foregroundMark x1="54556" y1="42000" x2="54556" y2="42000"/>
                        <a14:foregroundMark x1="53778" y1="34889" x2="53778" y2="34889"/>
                        <a14:foregroundMark x1="54333" y1="32667" x2="54333" y2="3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7075" y="3381376"/>
            <a:ext cx="3149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8012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Постановка задачи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36000" y="1700213"/>
            <a:ext cx="11520000" cy="5040000"/>
          </a:xfrm>
        </p:spPr>
        <p:txBody>
          <a:bodyPr>
            <a:normAutofit/>
          </a:bodyPr>
          <a:lstStyle/>
          <a:p>
            <a:pPr marL="0" indent="540000">
              <a:lnSpc>
                <a:spcPct val="140000"/>
              </a:lnSpc>
              <a:buNone/>
            </a:pPr>
            <a:r>
              <a:rPr lang="ru-RU" sz="2000" u="sng" dirty="0">
                <a:latin typeface="Comic Sans MS" panose="030F0702030302020204" pitchFamily="66" charset="0"/>
              </a:rPr>
              <a:t>Формы отчетов</a:t>
            </a:r>
            <a:r>
              <a:rPr lang="ru-RU" sz="2000" i="1" dirty="0">
                <a:latin typeface="Comic Sans MS" panose="030F0702030302020204" pitchFamily="66" charset="0"/>
              </a:rPr>
              <a:t>: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квитанция клиенту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товарный чек клиенту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чек сотруднику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отчет по выполненным заказам фотосалона за период.</a:t>
            </a:r>
          </a:p>
          <a:p>
            <a:pPr marL="54000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ru-RU" sz="2000" u="sng" dirty="0">
                <a:latin typeface="Comic Sans MS" panose="030F0702030302020204" pitchFamily="66" charset="0"/>
              </a:rPr>
              <a:t>С системой могут работать 3 категории пользователей</a:t>
            </a:r>
            <a:r>
              <a:rPr lang="ru-RU" sz="2000" dirty="0">
                <a:latin typeface="Comic Sans MS" panose="030F0702030302020204" pitchFamily="66" charset="0"/>
              </a:rPr>
              <a:t>:</a:t>
            </a:r>
          </a:p>
          <a:p>
            <a:pPr marL="882900" indent="-3429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системный администратор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882900" indent="-3429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администратор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882900" indent="-3429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менеджер.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109" r="931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9582" y="909293"/>
            <a:ext cx="2956084" cy="25705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31" b="97115" l="10000" r="90000">
                        <a14:foregroundMark x1="65889" y1="22500" x2="65889" y2="22500"/>
                        <a14:foregroundMark x1="53111" y1="37115" x2="53111" y2="37115"/>
                        <a14:foregroundMark x1="48000" y1="18462" x2="48000" y2="18462"/>
                        <a14:foregroundMark x1="28444" y1="30769" x2="28222" y2="30192"/>
                        <a14:foregroundMark x1="29111" y1="14423" x2="29111" y2="144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1900" y="4233715"/>
            <a:ext cx="4274100" cy="24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5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Постановка задачи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336000" y="1700213"/>
            <a:ext cx="11520000" cy="5040000"/>
          </a:xfrm>
        </p:spPr>
        <p:txBody>
          <a:bodyPr>
            <a:normAutofit/>
          </a:bodyPr>
          <a:lstStyle/>
          <a:p>
            <a:pPr marL="0" indent="540000">
              <a:lnSpc>
                <a:spcPct val="120000"/>
              </a:lnSpc>
              <a:buNone/>
            </a:pPr>
            <a:r>
              <a:rPr lang="ru-RU" sz="2000" u="sng" dirty="0">
                <a:latin typeface="Comic Sans MS" panose="030F0702030302020204" pitchFamily="66" charset="0"/>
              </a:rPr>
              <a:t>АИС должна обеспечить выполнение следующих функций</a:t>
            </a:r>
            <a:r>
              <a:rPr lang="ru-RU" sz="2000" dirty="0">
                <a:latin typeface="Comic Sans MS" panose="030F0702030302020204" pitchFamily="66" charset="0"/>
              </a:rPr>
              <a:t>: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авторизацию пользователей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импорт и экспорт БД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резервное копирование и восстановление БД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просмотр, добавление, редактирование и удаление записей БД в режимах системного администратора, администратора и менеджера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автоматизация ввода исходных данных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проверка на корректность ввода данных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блокировка нежелательных действий пользователя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пагинация записей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2024" y1="29286" x2="62024" y2="29286"/>
                        <a14:foregroundMark x1="65714" y1="45476" x2="65714" y2="45476"/>
                        <a14:foregroundMark x1="35357" y1="55595" x2="35357" y2="55595"/>
                        <a14:foregroundMark x1="46310" y1="73690" x2="46310" y2="736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8500" y="374650"/>
            <a:ext cx="3079750" cy="30797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130" y="4646612"/>
            <a:ext cx="3288120" cy="18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751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36000" y="1700213"/>
            <a:ext cx="11520000" cy="5040000"/>
          </a:xfrm>
        </p:spPr>
        <p:txBody>
          <a:bodyPr>
            <a:normAutofit/>
          </a:bodyPr>
          <a:lstStyle/>
          <a:p>
            <a:pPr marL="0" indent="540000">
              <a:lnSpc>
                <a:spcPct val="120000"/>
              </a:lnSpc>
              <a:buNone/>
            </a:pPr>
            <a:r>
              <a:rPr lang="ru-RU" sz="2000" u="sng" dirty="0">
                <a:latin typeface="Comic Sans MS" panose="030F0702030302020204" pitchFamily="66" charset="0"/>
              </a:rPr>
              <a:t>АИС должна обеспечить выполнение следующих функций</a:t>
            </a:r>
            <a:r>
              <a:rPr lang="ru-RU" sz="2000" dirty="0">
                <a:latin typeface="Comic Sans MS" panose="030F0702030302020204" pitchFamily="66" charset="0"/>
              </a:rPr>
              <a:t>: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масштабирование форм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«живой» поиск, сортировка, фильтрация по критериям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endParaRPr lang="ru-RU" sz="2000" dirty="0">
              <a:latin typeface="Comic Sans MS" panose="030F0702030302020204" pitchFamily="66" charset="0"/>
            </a:endParaRP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бизнес-функции: расчет стоимости заказа с учетом количества товаров и системы предоплаты;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подсчет дохода фотосалона по оплаченным заказам с учетом фильтров;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смена статуса заказа автоматически и вручную;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условное форматирование статуса заказа и оплаты заказа;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экспорт сформированных документов клиенту в </a:t>
            </a:r>
            <a:r>
              <a:rPr lang="en-US" sz="2000" dirty="0">
                <a:latin typeface="Comic Sans MS" panose="030F0702030302020204" pitchFamily="66" charset="0"/>
              </a:rPr>
              <a:t>MS Word 2007</a:t>
            </a:r>
            <a:r>
              <a:rPr lang="ru-RU" sz="2000" dirty="0">
                <a:latin typeface="Comic Sans MS" panose="030F0702030302020204" pitchFamily="66" charset="0"/>
              </a:rPr>
              <a:t>;</a:t>
            </a:r>
          </a:p>
          <a:p>
            <a:pPr marL="540000" indent="360000">
              <a:lnSpc>
                <a:spcPct val="120000"/>
              </a:lnSpc>
            </a:pPr>
            <a:r>
              <a:rPr lang="ru-RU" sz="2000" dirty="0">
                <a:latin typeface="Comic Sans MS" panose="030F0702030302020204" pitchFamily="66" charset="0"/>
              </a:rPr>
              <a:t>экспорт отчета по фотосалону за период в </a:t>
            </a:r>
            <a:r>
              <a:rPr lang="en-US" sz="2000" dirty="0">
                <a:latin typeface="Comic Sans MS" panose="030F0702030302020204" pitchFamily="66" charset="0"/>
              </a:rPr>
              <a:t>MS Excel 2007.</a:t>
            </a:r>
            <a:endParaRPr lang="ru-RU" sz="2000" dirty="0">
              <a:latin typeface="Comic Sans MS" panose="030F0702030302020204" pitchFamily="66" charset="0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Постановка задачи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2174" y1="12981" x2="22174" y2="12981"/>
                        <a14:foregroundMark x1="47609" y1="6851" x2="47609" y2="6851"/>
                        <a14:foregroundMark x1="42500" y1="17668" x2="42500" y2="17668"/>
                        <a14:foregroundMark x1="42283" y1="46034" x2="42283" y2="46034"/>
                        <a14:foregroundMark x1="69891" y1="77163" x2="69891" y2="77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11686" y="309144"/>
            <a:ext cx="2755705" cy="2492115"/>
          </a:xfrm>
          <a:prstGeom prst="rect">
            <a:avLst/>
          </a:prstGeom>
        </p:spPr>
      </p:pic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008" y="4607409"/>
            <a:ext cx="1141950" cy="114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icture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404" y="5403538"/>
            <a:ext cx="1336675" cy="13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9561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Выбор инструментов разработки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750" y1="43259" x2="37750" y2="43259"/>
                        <a14:foregroundMark x1="55333" y1="45333" x2="55333" y2="45333"/>
                        <a14:foregroundMark x1="59833" y1="36296" x2="59833" y2="36296"/>
                        <a14:foregroundMark x1="52750" y1="61037" x2="52750" y2="61037"/>
                        <a14:foregroundMark x1="59250" y1="60889" x2="59250" y2="60889"/>
                        <a14:foregroundMark x1="65417" y1="60444" x2="65417" y2="60444"/>
                        <a14:foregroundMark x1="73167" y1="58963" x2="73167" y2="58963"/>
                        <a14:foregroundMark x1="26833" y1="61037" x2="26833" y2="61037"/>
                      </a14:backgroundRemoval>
                    </a14:imgEffect>
                  </a14:imgLayer>
                </a14:imgProps>
              </a:ext>
            </a:extLst>
          </a:blip>
          <a:srcRect l="21275" t="23549" r="19905" b="24008"/>
          <a:stretch/>
        </p:blipFill>
        <p:spPr>
          <a:xfrm>
            <a:off x="8183587" y="1450336"/>
            <a:ext cx="3237361" cy="1623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317" y="1496630"/>
            <a:ext cx="1624011" cy="16240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2262" y1="43531" x2="72262" y2="43531"/>
                      </a14:backgroundRemoval>
                    </a14:imgEffect>
                  </a14:imgLayer>
                </a14:imgProps>
              </a:ext>
            </a:extLst>
          </a:blip>
          <a:srcRect l="24405" t="12238" r="22143" b="10665"/>
          <a:stretch/>
        </p:blipFill>
        <p:spPr>
          <a:xfrm>
            <a:off x="5364393" y="3146487"/>
            <a:ext cx="1741857" cy="171082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85" b="95185" l="10000" r="90000"/>
                    </a14:imgEffect>
                  </a14:imgLayer>
                </a14:imgProps>
              </a:ext>
            </a:extLst>
          </a:blip>
          <a:srcRect l="25435" t="3518" r="25326" b="4444"/>
          <a:stretch/>
        </p:blipFill>
        <p:spPr>
          <a:xfrm>
            <a:off x="9010771" y="3207195"/>
            <a:ext cx="1448695" cy="158940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9"/>
          <a:srcRect l="1311" t="25738" r="2624" b="25246"/>
          <a:stretch/>
        </p:blipFill>
        <p:spPr>
          <a:xfrm>
            <a:off x="8183587" y="5063121"/>
            <a:ext cx="3110351" cy="158702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0000" r="90000">
                        <a14:foregroundMark x1="33889" y1="80000" x2="33889" y2="80000"/>
                      </a14:backgroundRemoval>
                    </a14:imgEffect>
                  </a14:imgLayer>
                </a14:imgProps>
              </a:ext>
            </a:extLst>
          </a:blip>
          <a:srcRect l="20889" r="20666"/>
          <a:stretch/>
        </p:blipFill>
        <p:spPr>
          <a:xfrm>
            <a:off x="5432362" y="5063121"/>
            <a:ext cx="1605918" cy="1587600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712177" y="1499366"/>
            <a:ext cx="3798277" cy="15339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2E2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499366"/>
            <a:ext cx="3269820" cy="1624011"/>
          </a:xfrm>
          <a:prstGeom prst="rect">
            <a:avLst/>
          </a:prstGeom>
        </p:spPr>
      </p:pic>
      <p:sp>
        <p:nvSpPr>
          <p:cNvPr id="14" name="Овал 13"/>
          <p:cNvSpPr/>
          <p:nvPr/>
        </p:nvSpPr>
        <p:spPr>
          <a:xfrm>
            <a:off x="1328278" y="3120641"/>
            <a:ext cx="2289664" cy="17731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2E2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359" y="3209102"/>
            <a:ext cx="1587500" cy="1587500"/>
          </a:xfrm>
          <a:prstGeom prst="rect">
            <a:avLst/>
          </a:prstGeom>
        </p:spPr>
      </p:pic>
      <p:sp>
        <p:nvSpPr>
          <p:cNvPr id="17" name="Овал 16"/>
          <p:cNvSpPr/>
          <p:nvPr/>
        </p:nvSpPr>
        <p:spPr>
          <a:xfrm>
            <a:off x="573970" y="4996623"/>
            <a:ext cx="3798277" cy="1720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2E2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8276" y="5063221"/>
            <a:ext cx="2289663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7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699</Words>
  <Application>Microsoft Office PowerPoint</Application>
  <PresentationFormat>Широкоэкранный</PresentationFormat>
  <Paragraphs>144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Comic Sans MS</vt:lpstr>
      <vt:lpstr>Times New Roman</vt:lpstr>
      <vt:lpstr>Тема Office</vt:lpstr>
      <vt:lpstr>Министерство образования и науки Нижегородской области Государственное бюджетное профессиональное  образовательное учреждение  «Заволжский автомоторный техникум»</vt:lpstr>
      <vt:lpstr>Актуальность</vt:lpstr>
      <vt:lpstr>Актуальность</vt:lpstr>
      <vt:lpstr>Цели и задачи</vt:lpstr>
      <vt:lpstr>Постановка задачи</vt:lpstr>
      <vt:lpstr>Постановка задачи</vt:lpstr>
      <vt:lpstr>Постановка задачи</vt:lpstr>
      <vt:lpstr>Постановка задачи</vt:lpstr>
      <vt:lpstr>Выбор инструментов разработки</vt:lpstr>
      <vt:lpstr>Выбор инструментов разработки</vt:lpstr>
      <vt:lpstr>Структура базы данных</vt:lpstr>
      <vt:lpstr>Диаграмма вариантов использования</vt:lpstr>
      <vt:lpstr>Диаграмма деятельности</vt:lpstr>
      <vt:lpstr>Основные формы</vt:lpstr>
      <vt:lpstr>Основные формы</vt:lpstr>
      <vt:lpstr>Основные формы</vt:lpstr>
      <vt:lpstr>Основные формы</vt:lpstr>
      <vt:lpstr>Документы клиенту и сотруднику</vt:lpstr>
      <vt:lpstr>Отчет о деятельности фотосалона</vt:lpstr>
      <vt:lpstr>В процессе разработки приложения были реализованы следующие меры защиты информации:</vt:lpstr>
      <vt:lpstr>Обоснование экономической эффективности</vt:lpstr>
      <vt:lpstr>Заключение</vt:lpstr>
      <vt:lpstr>Министерство образования и науки Нижегородской области Государственное бюджетное профессиональное  образовательное учреждение  «Заволжский автомоторный техникум»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Golden Tape</dc:creator>
  <cp:lastModifiedBy>Golden Tape</cp:lastModifiedBy>
  <cp:revision>366</cp:revision>
  <dcterms:created xsi:type="dcterms:W3CDTF">2024-06-15T18:47:02Z</dcterms:created>
  <dcterms:modified xsi:type="dcterms:W3CDTF">2024-06-18T20:00:12Z</dcterms:modified>
</cp:coreProperties>
</file>